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300" r:id="rId4"/>
    <p:sldId id="275" r:id="rId5"/>
    <p:sldId id="298" r:id="rId6"/>
    <p:sldId id="258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301" r:id="rId20"/>
    <p:sldId id="299" r:id="rId21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  <a:srgbClr val="FF0000"/>
    <a:srgbClr val="FF0066"/>
    <a:srgbClr val="CC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5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6209AD6-5515-4314-A69B-4278D8767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1C6FB-06C3-40B3-8CFA-DD5FD31CB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05C6C-D6A1-4FE8-BF00-0A3B952E8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8B7B1-7E8C-41A9-9BEC-7952596FE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38408-24A0-45DC-A5A9-BB4108ED8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AB4AA-B612-4919-8D5B-0B866DC49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FE517-0748-4800-9BF5-3B4DC28C2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7285F-7F2E-4C33-A0EB-9FA99BC62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61B4F-A5F3-4190-8117-70B3EF838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070B1-4D81-4FC4-A782-3B317801E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3256-0923-4A17-99AC-C1616DA61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EE758-E30C-4C62-8462-CCEA303D5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527D0-FDF0-4A8E-9226-972C8151E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28CD3AB-A3F0-4DF3-8441-5EC18CE91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313" y="1071563"/>
            <a:ext cx="4749800" cy="2143125"/>
          </a:xfrm>
        </p:spPr>
        <p:txBody>
          <a:bodyPr/>
          <a:lstStyle/>
          <a:p>
            <a:pPr eaLnBrk="1" hangingPunct="1"/>
            <a:r>
              <a:rPr lang="ru-RU" sz="4000" b="1">
                <a:solidFill>
                  <a:srgbClr val="0000FF"/>
                </a:solidFill>
              </a:rPr>
              <a:t>Внутренние воды.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0000FF"/>
                </a:solidFill>
              </a:rPr>
              <a:t> Реки России.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5000625"/>
            <a:ext cx="4384675" cy="1752600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CCECFF"/>
                </a:solidFill>
              </a:rPr>
              <a:t>Подготовила учитель географии МБОУ </a:t>
            </a:r>
          </a:p>
          <a:p>
            <a:pPr eaLnBrk="1" hangingPunct="1"/>
            <a:r>
              <a:rPr lang="ru-RU" sz="2400" b="1" dirty="0">
                <a:solidFill>
                  <a:srgbClr val="CCECFF"/>
                </a:solidFill>
              </a:rPr>
              <a:t>«</a:t>
            </a:r>
            <a:r>
              <a:rPr lang="ru-RU" sz="2400" b="1" dirty="0" err="1">
                <a:solidFill>
                  <a:srgbClr val="CCECFF"/>
                </a:solidFill>
              </a:rPr>
              <a:t>Гиназия</a:t>
            </a:r>
            <a:r>
              <a:rPr lang="ru-RU" sz="2400" b="1" dirty="0">
                <a:solidFill>
                  <a:srgbClr val="CCECFF"/>
                </a:solidFill>
              </a:rPr>
              <a:t> г. Болхова»</a:t>
            </a:r>
          </a:p>
          <a:p>
            <a:pPr eaLnBrk="1" hangingPunct="1"/>
            <a:r>
              <a:rPr lang="ru-RU" sz="2400" b="1" dirty="0">
                <a:solidFill>
                  <a:srgbClr val="CCECFF"/>
                </a:solidFill>
              </a:rPr>
              <a:t>Чернозуб А.А</a:t>
            </a:r>
          </a:p>
        </p:txBody>
      </p: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B8F154C-3789-7C06-50E6-683C77FC4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017" y="68263"/>
            <a:ext cx="8961966" cy="672147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50752067"/>
      </p:ext>
    </p:extLst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6FB0237-4364-82F3-FC38-0644B8818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97" y="35884"/>
            <a:ext cx="5089674" cy="339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FA2F8C57-DEB9-81FF-A99F-4A6F5F997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40B02C66-A79C-E629-5338-12E1C57A4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77" y="3439197"/>
            <a:ext cx="45624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188E2CCE-988E-F2D2-0FCD-0A6D168E1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477" y="208441"/>
            <a:ext cx="3976019" cy="323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76C515-E9A0-77E4-D148-6DB54DE3FB66}"/>
              </a:ext>
            </a:extLst>
          </p:cNvPr>
          <p:cNvSpPr txBox="1"/>
          <p:nvPr/>
        </p:nvSpPr>
        <p:spPr>
          <a:xfrm>
            <a:off x="4572000" y="54868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Лена</a:t>
            </a:r>
          </a:p>
        </p:txBody>
      </p:sp>
    </p:spTree>
    <p:extLst>
      <p:ext uri="{BB962C8B-B14F-4D97-AF65-F5344CB8AC3E}">
        <p14:creationId xmlns:p14="http://schemas.microsoft.com/office/powerpoint/2010/main" val="1117113067"/>
      </p:ext>
    </p:extLst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5B791-8CBF-A1F1-85CF-F21646802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АМУР-Река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20AB6D0-AA4D-C2D8-8089-60D161A5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4424"/>
            <a:ext cx="8229600" cy="54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05257"/>
      </p:ext>
    </p:extLst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2D6D1-AB54-E819-5228-1946FC3FF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Тройка крупнейших Российских озер:</a:t>
            </a:r>
            <a:b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AB8306-472A-8F82-364F-950DDFF60C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0" y="1030366"/>
            <a:ext cx="4744217" cy="2650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8D335D-1F82-2B90-D9DB-1E1C5E51DC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0" y="3861048"/>
            <a:ext cx="4744217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42C072-B141-08A3-CE2B-C195DFCA47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04764"/>
            <a:ext cx="3528392" cy="4248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794024"/>
      </p:ext>
    </p:extLst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9CB23-242B-5253-10B6-1A6992D77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ru-RU" dirty="0"/>
              <a:t>Озеро Баскунчак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DB84C381-A9D2-50D4-DF68-269E0F290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72"/>
          <a:stretch>
            <a:fillRect/>
          </a:stretch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570877338"/>
      </p:ext>
    </p:extLst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3E449-BEA4-1920-AE47-B8A67BCC2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wrap="square" anchor="b"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accent2"/>
                </a:solidFill>
              </a:rPr>
              <a:t>Озеро-море Каспийское вид  с высоты птичьего полета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43B0A472-3C24-8DDC-0F67-38F6F7EDE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4044" y="273050"/>
            <a:ext cx="4133761" cy="585311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9223" name="Text Placeholder 3">
            <a:extLst>
              <a:ext uri="{FF2B5EF4-FFF2-40B4-BE49-F238E27FC236}">
                <a16:creationId xmlns:a16="http://schemas.microsoft.com/office/drawing/2014/main" id="{F7F66426-AE76-DFDE-0204-56A65278F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А Каспий – и вовсе морем зовут,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Но озером он на карте найдут.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Соленая в нем, морская вода,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kern="1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Добывают здесь нефть и рыбу всегда.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444623"/>
      </p:ext>
    </p:extLst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075A77-16F5-8953-F3E5-8940B8AA5C91}"/>
              </a:ext>
            </a:extLst>
          </p:cNvPr>
          <p:cNvSpPr txBox="1"/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lnSpc>
                <a:spcPct val="90000"/>
              </a:lnSpc>
              <a:spcAft>
                <a:spcPts val="600"/>
              </a:spcAft>
              <a:buNone/>
            </a:pP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Болота:</a:t>
            </a:r>
          </a:p>
          <a:p>
            <a:pPr algn="ctr" eaLnBrk="0" hangingPunct="0">
              <a:lnSpc>
                <a:spcPct val="90000"/>
              </a:lnSpc>
              <a:spcAft>
                <a:spcPts val="600"/>
              </a:spcAft>
              <a:buNone/>
            </a:pP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Есть болота у нас, </a:t>
            </a:r>
            <a:r>
              <a:rPr lang="ru-RU" b="1" kern="100" dirty="0" err="1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Васюганье</a:t>
            </a: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 – вот это да!</a:t>
            </a:r>
          </a:p>
          <a:p>
            <a:pPr algn="ctr" eaLnBrk="0" hangingPunct="0">
              <a:lnSpc>
                <a:spcPct val="90000"/>
              </a:lnSpc>
              <a:spcAft>
                <a:spcPts val="600"/>
              </a:spcAft>
              <a:buNone/>
            </a:pP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Самое большое в мире большое болото!</a:t>
            </a:r>
          </a:p>
          <a:p>
            <a:pPr algn="ctr" eaLnBrk="0" hangingPunct="0">
              <a:lnSpc>
                <a:spcPct val="90000"/>
              </a:lnSpc>
              <a:spcAft>
                <a:spcPts val="600"/>
              </a:spcAft>
              <a:buNone/>
            </a:pP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Торф и ягоды здесь можно собрать,</a:t>
            </a:r>
          </a:p>
          <a:p>
            <a:pPr algn="ctr" eaLnBrk="0" hangingPunct="0">
              <a:lnSpc>
                <a:spcPct val="90000"/>
              </a:lnSpc>
              <a:spcAft>
                <a:spcPts val="600"/>
              </a:spcAft>
              <a:buNone/>
            </a:pPr>
            <a:r>
              <a:rPr lang="ru-RU" b="1" kern="100" dirty="0">
                <a:solidFill>
                  <a:srgbClr val="00B050"/>
                </a:solidFill>
                <a:effectLst/>
                <a:latin typeface="+mj-lt"/>
                <a:ea typeface="+mj-ea"/>
                <a:cs typeface="+mj-cs"/>
              </a:rPr>
              <a:t>И птицам раздолье тут летать и летать.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34B9915B-5855-89E3-3459-C5FCD4B74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" b="17111"/>
          <a:stretch>
            <a:fillRect/>
          </a:stretch>
        </p:blipFill>
        <p:spPr bwMode="auto">
          <a:xfrm>
            <a:off x="179512" y="2317438"/>
            <a:ext cx="8229600" cy="452596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17828966"/>
      </p:ext>
    </p:extLst>
  </p:cSld>
  <p:clrMapOvr>
    <a:masterClrMapping/>
  </p:clrMapOvr>
  <p:transition spd="med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CD91CB1A-40E1-8685-9E8F-C868280C1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885698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B5E0A-2260-6E3B-FF19-101A95CA9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Ледники:</a:t>
            </a:r>
            <a:b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А высоко в горах, на Кавказе, скажем,</a:t>
            </a:r>
            <a:b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Лежат ледники в белых шапках-одёжах.</a:t>
            </a:r>
            <a:b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Как молоко из глиняного кувшина,</a:t>
            </a:r>
            <a:b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000" b="1" kern="100" dirty="0">
                <a:solidFill>
                  <a:schemeClr val="accent3">
                    <a:lumMod val="9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С них начинаются рек половина!</a:t>
            </a:r>
            <a:br>
              <a:rPr lang="ru-RU" sz="4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377839"/>
      </p:ext>
    </p:extLst>
  </p:cSld>
  <p:clrMapOvr>
    <a:masterClrMapping/>
  </p:clrMapOvr>
  <p:transition spd="med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4740F8-3291-4EA8-7AD9-BFF4743FA7CB}"/>
              </a:ext>
            </a:extLst>
          </p:cNvPr>
          <p:cNvSpPr txBox="1"/>
          <p:nvPr/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>
                <a:effectLst/>
                <a:highlight>
                  <a:srgbClr val="FF0000"/>
                </a:highlight>
                <a:latin typeface="+mn-lt"/>
              </a:rPr>
              <a:t>«Ну хорошо, – спросите вы, – а в чем тут соль?»</a:t>
            </a:r>
          </a:p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>
                <a:effectLst/>
                <a:highlight>
                  <a:srgbClr val="FF0000"/>
                </a:highlight>
                <a:latin typeface="+mn-lt"/>
              </a:rPr>
              <a:t>А соль в том, друзья, что без воды – боль и боль!</a:t>
            </a:r>
          </a:p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>
                <a:effectLst/>
                <a:highlight>
                  <a:srgbClr val="FF0000"/>
                </a:highlight>
                <a:latin typeface="+mn-lt"/>
              </a:rPr>
              <a:t>Воды внутренние – наше богатство и сила: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7B16096D-828D-C83A-6BF7-2BC98F2F9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3634" y="1600200"/>
            <a:ext cx="3483166" cy="452596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95519830"/>
      </p:ext>
    </p:extLst>
  </p:cSld>
  <p:clrMapOvr>
    <a:masterClrMapping/>
  </p:clrMapOvr>
  <p:transition spd="med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F76F2A7E-E445-B3C1-6839-E41808028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1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AB3D9-F0D0-2C8C-D293-308F655BCDEB}"/>
              </a:ext>
            </a:extLst>
          </p:cNvPr>
          <p:cNvSpPr txBox="1"/>
          <p:nvPr/>
        </p:nvSpPr>
        <p:spPr bwMode="auto">
          <a:xfrm>
            <a:off x="457200" y="620688"/>
            <a:ext cx="4038600" cy="55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sz="2000" b="1" kern="100" dirty="0">
                <a:solidFill>
                  <a:schemeClr val="accent5">
                    <a:lumMod val="25000"/>
                  </a:schemeClr>
                </a:solidFill>
                <a:effectLst/>
                <a:latin typeface="+mn-lt"/>
              </a:rPr>
              <a:t>Воды внутренние – наше богатство и сила: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1. Мы воду пьем, без нее нет жизни,.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2. По рекам корабли идут – везут уголь, лес, товары.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3. На реках ГЭС стоят – дают нам свет в квартиры!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4. В озерах, реках рыба есть – еда для нас, поверь.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5. А как красиво! Отдыхать ведь тоже нужно,...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Так что беречь их наш долг – реки, озера, ручьи,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Чтоб оставались они чисты и полноводны, как нить-струи!</a:t>
            </a:r>
          </a:p>
        </p:txBody>
      </p:sp>
    </p:spTree>
    <p:extLst>
      <p:ext uri="{BB962C8B-B14F-4D97-AF65-F5344CB8AC3E}">
        <p14:creationId xmlns:p14="http://schemas.microsoft.com/office/powerpoint/2010/main" val="2117451241"/>
      </p:ext>
    </p:extLst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8" descr="gee_ru_2083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404664"/>
            <a:ext cx="4464496" cy="4680520"/>
          </a:xfrm>
          <a:noFill/>
        </p:spPr>
      </p:pic>
      <p:sp>
        <p:nvSpPr>
          <p:cNvPr id="30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72816"/>
            <a:ext cx="6500813" cy="508518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Чтоб в географии преуспеть,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Давайте начнем мы с понятий.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«Внутренние воды» – звучит важно,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Но объясню я вам однажды: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Всё, что внутри страны течет и плещется,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К внутренним водам, друзья, относится!</a:t>
            </a:r>
          </a:p>
          <a:p>
            <a:pPr marL="514350" indent="-514350" eaLnBrk="1" hangingPunct="1">
              <a:buFontTx/>
              <a:buNone/>
            </a:pPr>
            <a:endParaRPr lang="ru-RU" sz="28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Изображение выглядит как графическая вставка, рисунок, Детское искусство, плавани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B162D27-5878-990C-6929-E9A00C2D4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09" b="3"/>
          <a:stretch>
            <a:fillRect/>
          </a:stretch>
        </p:blipFill>
        <p:spPr bwMode="auto">
          <a:xfrm>
            <a:off x="457200" y="836712"/>
            <a:ext cx="4191000" cy="528945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1E9D8D-E492-A61E-2D0E-326412038FD4}"/>
              </a:ext>
            </a:extLst>
          </p:cNvPr>
          <p:cNvSpPr txBox="1"/>
          <p:nvPr/>
        </p:nvSpPr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 dirty="0">
                <a:solidFill>
                  <a:srgbClr val="002060"/>
                </a:solidFill>
                <a:effectLst/>
                <a:latin typeface="+mn-lt"/>
              </a:rPr>
              <a:t>Ребята,</a:t>
            </a:r>
          </a:p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 dirty="0">
                <a:solidFill>
                  <a:srgbClr val="002060"/>
                </a:solidFill>
                <a:effectLst/>
                <a:latin typeface="+mn-lt"/>
              </a:rPr>
              <a:t>Запомните, о чем на уроке шла речь–</a:t>
            </a:r>
          </a:p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 dirty="0">
                <a:solidFill>
                  <a:srgbClr val="002060"/>
                </a:solidFill>
                <a:effectLst/>
                <a:latin typeface="+mn-lt"/>
              </a:rPr>
              <a:t>Воду необходимо любить и беречь!</a:t>
            </a:r>
          </a:p>
          <a:p>
            <a:pPr marL="342900" indent="-342900" eaLnBrk="0" hangingPunct="0">
              <a:spcBef>
                <a:spcPct val="20000"/>
              </a:spcBef>
              <a:buChar char="•"/>
            </a:pPr>
            <a:r>
              <a:rPr lang="ru-RU" sz="2800" kern="100" dirty="0">
                <a:solidFill>
                  <a:srgbClr val="002060"/>
                </a:solidFill>
                <a:effectLst/>
                <a:latin typeface="+mn-lt"/>
              </a:rPr>
              <a:t>Всего доброго!</a:t>
            </a:r>
          </a:p>
        </p:txBody>
      </p:sp>
    </p:spTree>
    <p:extLst>
      <p:ext uri="{BB962C8B-B14F-4D97-AF65-F5344CB8AC3E}">
        <p14:creationId xmlns:p14="http://schemas.microsoft.com/office/powerpoint/2010/main" val="1170836881"/>
      </p:ext>
    </p:extLst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938E88-DE4A-D70F-EFC3-766619ED8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976" y="0"/>
            <a:ext cx="3202306" cy="3203575"/>
          </a:xfrm>
          <a:prstGeom prst="rect">
            <a:avLst/>
          </a:prstGeom>
        </p:spPr>
      </p:pic>
      <p:pic>
        <p:nvPicPr>
          <p:cNvPr id="3" name="Picture 6" descr="Flood Чат v5.0 :: Стр.533 :: X-Bikers.ru">
            <a:extLst>
              <a:ext uri="{FF2B5EF4-FFF2-40B4-BE49-F238E27FC236}">
                <a16:creationId xmlns:a16="http://schemas.microsoft.com/office/drawing/2014/main" id="{8AEA619E-A6E3-98B3-A8F7-3FAF18DD0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48" y="70699"/>
            <a:ext cx="3456384" cy="313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1BB630-D626-F4E6-165D-FE9DEDD43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26" y="3256724"/>
            <a:ext cx="4115156" cy="35393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4DDCBFB-37C1-E9E1-27AF-F9909230C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328" y="57513"/>
            <a:ext cx="3202306" cy="314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5674F44-201A-08E3-4ACB-8F4604C09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114" y="3256723"/>
            <a:ext cx="4572000" cy="353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563216"/>
      </p:ext>
    </p:extLst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4294967295"/>
          </p:nvPr>
        </p:nvSpPr>
        <p:spPr>
          <a:xfrm>
            <a:off x="500063" y="357188"/>
            <a:ext cx="8229600" cy="13287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/>
              <a:t>1. Назовем составные части внутренних вод.</a:t>
            </a:r>
          </a:p>
          <a:p>
            <a:pPr eaLnBrk="1" hangingPunct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38" y="1857375"/>
            <a:ext cx="4071937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Внутренние воды.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3429000"/>
            <a:ext cx="1643062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реки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88" y="3429000"/>
            <a:ext cx="1643062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озера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9188" y="3429000"/>
            <a:ext cx="1714500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болота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3" y="4929188"/>
            <a:ext cx="30003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подземные воды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500" y="4929188"/>
            <a:ext cx="428625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искусственные водоемы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58000" y="3429000"/>
            <a:ext cx="1928813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</a:rPr>
              <a:t>ледники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928688" y="2928938"/>
            <a:ext cx="6786562" cy="1587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677069" y="3178969"/>
            <a:ext cx="501650" cy="1588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141413" y="3929063"/>
            <a:ext cx="2001837" cy="1587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036094" y="3178969"/>
            <a:ext cx="500062" cy="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3643313" y="3929063"/>
            <a:ext cx="2001837" cy="1587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5750719" y="3178969"/>
            <a:ext cx="501650" cy="1588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7465219" y="3178969"/>
            <a:ext cx="501650" cy="1588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3857625" y="2786063"/>
            <a:ext cx="285750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847B0F2D-5352-0B25-FC1D-11CFB529F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6672"/>
            <a:ext cx="518457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6DCFF0-C320-52BD-3F6F-5B88420299F9}"/>
              </a:ext>
            </a:extLst>
          </p:cNvPr>
          <p:cNvSpPr txBox="1"/>
          <p:nvPr/>
        </p:nvSpPr>
        <p:spPr>
          <a:xfrm>
            <a:off x="0" y="964756"/>
            <a:ext cx="675049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Течет река из далека…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Течет река…, течет река…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хорошо, когда река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широка, и глубока!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 ней – пышнее облака,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Свежей дыханье ветерка,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Стройней и выше лес над ней,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луг прибрежный зеленей.</a:t>
            </a:r>
            <a:b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Борис Заходер</a:t>
            </a:r>
          </a:p>
        </p:txBody>
      </p:sp>
    </p:spTree>
    <p:extLst>
      <p:ext uri="{BB962C8B-B14F-4D97-AF65-F5344CB8AC3E}">
        <p14:creationId xmlns:p14="http://schemas.microsoft.com/office/powerpoint/2010/main" val="2347394512"/>
      </p:ext>
    </p:extLst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B1E281-9E80-F53A-580B-4C10DEF80F68}"/>
              </a:ext>
            </a:extLst>
          </p:cNvPr>
          <p:cNvSpPr txBox="1"/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 eaLnBrk="0" hangingPunct="0">
              <a:spcAft>
                <a:spcPts val="600"/>
              </a:spcAft>
            </a:pPr>
            <a:r>
              <a:rPr lang="ru-RU" sz="4400" b="1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Великие реки России</a:t>
            </a:r>
            <a:endParaRPr lang="ru-RU" sz="4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681FDB-CA3B-5262-A473-7EEC290D5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2" r="21325" b="-1"/>
          <a:stretch>
            <a:fillRect/>
          </a:stretch>
        </p:blipFill>
        <p:spPr bwMode="auto">
          <a:xfrm>
            <a:off x="251520" y="1600200"/>
            <a:ext cx="4608512" cy="452596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7ABD63-1EE4-EA55-D8DE-3309541D67EB}"/>
              </a:ext>
            </a:extLst>
          </p:cNvPr>
          <p:cNvSpPr txBox="1"/>
          <p:nvPr/>
        </p:nvSpPr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sz="2800" kern="100">
                <a:effectLst/>
                <a:latin typeface="+mn-lt"/>
              </a:rPr>
              <a:t>А теперь посмотрите-ка на карту скорей,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sz="2800" kern="100">
                <a:effectLst/>
                <a:latin typeface="+mn-lt"/>
              </a:rPr>
              <a:t>Реки России – длинней и длинней!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sz="2800" kern="100">
                <a:effectLst/>
                <a:latin typeface="+mn-lt"/>
              </a:rPr>
              <a:t>Как голубые извилистые нити,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ru-RU" sz="2800" kern="100">
                <a:effectLst/>
                <a:latin typeface="+mn-lt"/>
              </a:rPr>
              <a:t>По просторам Родины они бегут на виду.</a:t>
            </a:r>
          </a:p>
        </p:txBody>
      </p:sp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827F4AF-3C44-64C1-AADC-DE42B1E3B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7" y="242646"/>
            <a:ext cx="9070481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7DA5A6-5F0F-A265-AE46-F9534E219D05}"/>
              </a:ext>
            </a:extLst>
          </p:cNvPr>
          <p:cNvSpPr txBox="1"/>
          <p:nvPr/>
        </p:nvSpPr>
        <p:spPr>
          <a:xfrm>
            <a:off x="1691680" y="69269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Волга</a:t>
            </a:r>
          </a:p>
        </p:txBody>
      </p:sp>
    </p:spTree>
    <p:extLst>
      <p:ext uri="{BB962C8B-B14F-4D97-AF65-F5344CB8AC3E}">
        <p14:creationId xmlns:p14="http://schemas.microsoft.com/office/powerpoint/2010/main" val="4218204765"/>
      </p:ext>
    </p:extLst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тихи о реке Ока">
            <a:extLst>
              <a:ext uri="{FF2B5EF4-FFF2-40B4-BE49-F238E27FC236}">
                <a16:creationId xmlns:a16="http://schemas.microsoft.com/office/drawing/2014/main" id="{EF303CD9-4EC9-138E-B0A5-1E8AFB5C3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255"/>
            <a:ext cx="8568952" cy="652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FCF73-0B70-C6B5-90A6-D9AD245C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ОКА</a:t>
            </a:r>
          </a:p>
        </p:txBody>
      </p:sp>
    </p:spTree>
    <p:extLst>
      <p:ext uri="{BB962C8B-B14F-4D97-AF65-F5344CB8AC3E}">
        <p14:creationId xmlns:p14="http://schemas.microsoft.com/office/powerpoint/2010/main" val="478744916"/>
      </p:ext>
    </p:extLst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-7">
            <a:extLst>
              <a:ext uri="{FF2B5EF4-FFF2-40B4-BE49-F238E27FC236}">
                <a16:creationId xmlns:a16="http://schemas.microsoft.com/office/drawing/2014/main" id="{C5C39FCC-CA9B-BDD8-5BDC-5CFA60F2B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46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8A803-36E5-6976-9441-56B511D2C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Обь</a:t>
            </a:r>
          </a:p>
        </p:txBody>
      </p:sp>
    </p:spTree>
    <p:extLst>
      <p:ext uri="{BB962C8B-B14F-4D97-AF65-F5344CB8AC3E}">
        <p14:creationId xmlns:p14="http://schemas.microsoft.com/office/powerpoint/2010/main" val="4203844626"/>
      </p:ext>
    </p:extLst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440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Aptos</vt:lpstr>
      <vt:lpstr>Arial</vt:lpstr>
      <vt:lpstr>Book Antiqua</vt:lpstr>
      <vt:lpstr>Constantia</vt:lpstr>
      <vt:lpstr>Times New Roman</vt:lpstr>
      <vt:lpstr>Оформление по умолчанию</vt:lpstr>
      <vt:lpstr>Внутренние воды.  Реки России.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ОКА</vt:lpstr>
      <vt:lpstr>Обь</vt:lpstr>
      <vt:lpstr>Презентация PowerPoint</vt:lpstr>
      <vt:lpstr>Презентация PowerPoint</vt:lpstr>
      <vt:lpstr>АМУР-Река</vt:lpstr>
      <vt:lpstr>Тройка крупнейших Российских озер: </vt:lpstr>
      <vt:lpstr>Озеро Баскунчак</vt:lpstr>
      <vt:lpstr>Озеро-море Каспийское вид  с высоты птичьего полета</vt:lpstr>
      <vt:lpstr>Презентация PowerPoint</vt:lpstr>
      <vt:lpstr>Ледники: А высоко в горах, на Кавказе, скажем, Лежат ледники в белых шапках-одёжах. Как молоко из глиняного кувшина, С них начинаются рек половина! </vt:lpstr>
      <vt:lpstr>Презентация PowerPoint</vt:lpstr>
      <vt:lpstr>Презентация PowerPoint</vt:lpstr>
      <vt:lpstr>Презентация PowerPoint</vt:lpstr>
    </vt:vector>
  </TitlesOfParts>
  <Company>СОШ-1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воды.  Реки России.</dc:title>
  <dc:creator>дырова</dc:creator>
  <cp:lastModifiedBy>Алла Чернозуб</cp:lastModifiedBy>
  <cp:revision>26</cp:revision>
  <dcterms:created xsi:type="dcterms:W3CDTF">2007-11-20T19:19:44Z</dcterms:created>
  <dcterms:modified xsi:type="dcterms:W3CDTF">2025-11-04T17:09:27Z</dcterms:modified>
</cp:coreProperties>
</file>